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C7B7-FBB1-4893-9DDC-FEB0655EBD96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B9E65-4085-4D30-A365-3583E865F5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97886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0C7B7-FBB1-4893-9DDC-FEB0655EBD96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B9E65-4085-4D30-A365-3583E865F5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876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ollady.ru/pic/0004/039/005_1.jpg" TargetMode="External"/><Relationship Id="rId13" Type="http://schemas.openxmlformats.org/officeDocument/2006/relationships/hyperlink" Target="http://images.ua.prom.st/44230987_w640_h640_salat.png" TargetMode="External"/><Relationship Id="rId18" Type="http://schemas.openxmlformats.org/officeDocument/2006/relationships/hyperlink" Target="http://seltorg.com/sites/seltorg.com/files/219_0.jpg" TargetMode="External"/><Relationship Id="rId3" Type="http://schemas.openxmlformats.org/officeDocument/2006/relationships/hyperlink" Target="http://stat17.privet.ru/lr/0a10fc5d2f2f3d6dbf64bf1885887f15" TargetMode="External"/><Relationship Id="rId21" Type="http://schemas.openxmlformats.org/officeDocument/2006/relationships/hyperlink" Target="http://didaktor.ru/shablony-dlya-vypolneniya-priyoma-listanie/" TargetMode="External"/><Relationship Id="rId7" Type="http://schemas.openxmlformats.org/officeDocument/2006/relationships/hyperlink" Target="http://www.free-clip-art.com/members/content/gallery/Food_Clip_Art/fruit001-9-2004.gif" TargetMode="External"/><Relationship Id="rId12" Type="http://schemas.openxmlformats.org/officeDocument/2006/relationships/hyperlink" Target="http://img1.liveinternet.ru/images/attach/c/8/102/18/102018871_5177462_69727928_07_1_.png" TargetMode="External"/><Relationship Id="rId17" Type="http://schemas.openxmlformats.org/officeDocument/2006/relationships/hyperlink" Target="http://p6.storage.canalblog.com/65/89/937437/82207620_p.png" TargetMode="External"/><Relationship Id="rId2" Type="http://schemas.openxmlformats.org/officeDocument/2006/relationships/hyperlink" Target="http://thumbs.dreamstime.com/x/igeles-mit-ernte-22043705.jpg" TargetMode="External"/><Relationship Id="rId16" Type="http://schemas.openxmlformats.org/officeDocument/2006/relationships/hyperlink" Target="http://www.vgcc.org/images/radish.png" TargetMode="External"/><Relationship Id="rId20" Type="http://schemas.openxmlformats.org/officeDocument/2006/relationships/hyperlink" Target="http://tanyakiseleva.ru/stixi-dlya-detej-pro-ovoshhi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mg10.proshkolu.ru/content/media/pic/std/4000000/3965000/3964299-c09b324df4541834.png" TargetMode="External"/><Relationship Id="rId11" Type="http://schemas.openxmlformats.org/officeDocument/2006/relationships/hyperlink" Target="http://www.razvitierebenka.net/zagadki/kar/morkov.gif" TargetMode="External"/><Relationship Id="rId24" Type="http://schemas.openxmlformats.org/officeDocument/2006/relationships/slide" Target="slide1.xml"/><Relationship Id="rId5" Type="http://schemas.openxmlformats.org/officeDocument/2006/relationships/hyperlink" Target="http://img-fotki.yandex.ru/get/9504/16969765.18b/0_7d00b_cf7f32bf_M.png" TargetMode="External"/><Relationship Id="rId15" Type="http://schemas.openxmlformats.org/officeDocument/2006/relationships/hyperlink" Target="http://www.coollady.ru/pic/0004/039/010_1.jpg" TargetMode="External"/><Relationship Id="rId23" Type="http://schemas.openxmlformats.org/officeDocument/2006/relationships/hyperlink" Target="http://goldina-myclas.ucoz.ru/avatar/shapka.png" TargetMode="External"/><Relationship Id="rId10" Type="http://schemas.openxmlformats.org/officeDocument/2006/relationships/hyperlink" Target="http://francheska45.f.r.pic.centerblog.net/f39dae6c.png" TargetMode="External"/><Relationship Id="rId19" Type="http://schemas.openxmlformats.org/officeDocument/2006/relationships/hyperlink" Target="http://lovion.moy.su/news/stikhi_pro_baklazhan_stikhi_pro_ovoshhi/2014-08-08-33" TargetMode="External"/><Relationship Id="rId4" Type="http://schemas.openxmlformats.org/officeDocument/2006/relationships/hyperlink" Target="http://www.michaelmillerfabrics.com/media/catalog/product/cache/1/image/9df78eab33525d08d6e5fb8d27136e95/c/x/cx5518_cobalt.jpg" TargetMode="External"/><Relationship Id="rId9" Type="http://schemas.openxmlformats.org/officeDocument/2006/relationships/hyperlink" Target="http://img.lrytas.lt/show_foto/?id=436118&amp;s=11&amp;f=4" TargetMode="External"/><Relationship Id="rId14" Type="http://schemas.openxmlformats.org/officeDocument/2006/relationships/hyperlink" Target="http://borisova.3dn.ru/gramoty01/av-49955_kopija.png" TargetMode="External"/><Relationship Id="rId22" Type="http://schemas.openxmlformats.org/officeDocument/2006/relationships/hyperlink" Target="http://goldina-myclas.ucoz.ru/logotip/risunok5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28860" y="2000240"/>
            <a:ext cx="607223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Интерактивная книжка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712" y="5877272"/>
            <a:ext cx="5286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b="1" dirty="0">
                <a:solidFill>
                  <a:srgbClr val="0070C0"/>
                </a:solidFill>
              </a:rPr>
              <a:t>Автор-Костенко Наталья Владимировна, учитель начальных </a:t>
            </a:r>
            <a:r>
              <a:rPr lang="ru-RU" b="1" dirty="0" smtClean="0">
                <a:solidFill>
                  <a:srgbClr val="0070C0"/>
                </a:solidFill>
              </a:rPr>
              <a:t>классов </a:t>
            </a:r>
            <a:r>
              <a:rPr lang="ru-RU" b="1" dirty="0" err="1" smtClean="0">
                <a:solidFill>
                  <a:srgbClr val="0070C0"/>
                </a:solidFill>
              </a:rPr>
              <a:t>Б-Неклиновской</a:t>
            </a:r>
            <a:r>
              <a:rPr lang="ru-RU" b="1" dirty="0" smtClean="0">
                <a:solidFill>
                  <a:srgbClr val="0070C0"/>
                </a:solidFill>
              </a:rPr>
              <a:t>  СОШ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8926" y="3000372"/>
            <a:ext cx="3286148" cy="6550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«Весёлые овощи»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Управляющая кнопка: сведения 8">
            <a:hlinkClick r:id="rId3" action="ppaction://hlinksldjump" highlightClick="1"/>
          </p:cNvPr>
          <p:cNvSpPr/>
          <p:nvPr/>
        </p:nvSpPr>
        <p:spPr>
          <a:xfrm>
            <a:off x="7358082" y="6000768"/>
            <a:ext cx="613788" cy="571504"/>
          </a:xfrm>
          <a:prstGeom prst="actionButtonInformation">
            <a:avLst/>
          </a:prstGeom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889000"/>
            <a:bevelB w="889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rId4" action="ppaction://hlinksldjump" highlightClick="1"/>
          </p:cNvPr>
          <p:cNvSpPr/>
          <p:nvPr/>
        </p:nvSpPr>
        <p:spPr>
          <a:xfrm>
            <a:off x="8072462" y="6000768"/>
            <a:ext cx="714380" cy="571504"/>
          </a:xfrm>
          <a:prstGeom prst="actionButtonForwardNext">
            <a:avLst/>
          </a:prstGeom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889000"/>
            <a:bevelB w="889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083232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4500562" y="571480"/>
            <a:ext cx="3357586" cy="485778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500562" y="571480"/>
            <a:ext cx="3357586" cy="485778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500562" y="571480"/>
            <a:ext cx="3357586" cy="485778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500562" y="571480"/>
            <a:ext cx="3357586" cy="485778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500562" y="571480"/>
            <a:ext cx="3357586" cy="4857784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00562" y="571480"/>
            <a:ext cx="3357586" cy="4857784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00562" y="571480"/>
            <a:ext cx="3357586" cy="4857784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00562" y="571480"/>
            <a:ext cx="3357586" cy="4857784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00562" y="571480"/>
            <a:ext cx="3357586" cy="4857784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00562" y="571480"/>
            <a:ext cx="3357586" cy="4857784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00562" y="571480"/>
            <a:ext cx="3357586" cy="4857784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571480"/>
            <a:ext cx="3357586" cy="4857784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00562" y="571480"/>
            <a:ext cx="3357586" cy="4857784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571480"/>
            <a:ext cx="3357586" cy="4857784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42976" y="571480"/>
            <a:ext cx="3357586" cy="4857784"/>
          </a:xfrm>
          <a:prstGeom prst="rect">
            <a:avLst/>
          </a:prstGeom>
          <a:blipFill>
            <a:blip r:embed="rId16"/>
            <a:stretch>
              <a:fillRect/>
            </a:stretch>
          </a:blip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142976" y="571480"/>
            <a:ext cx="3357586" cy="4857784"/>
          </a:xfrm>
          <a:prstGeom prst="rect">
            <a:avLst/>
          </a:prstGeom>
          <a:blipFill>
            <a:blip r:embed="rId17"/>
            <a:stretch>
              <a:fillRect/>
            </a:stretch>
          </a:blip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142976" y="571480"/>
            <a:ext cx="3357586" cy="4857784"/>
          </a:xfrm>
          <a:prstGeom prst="rect">
            <a:avLst/>
          </a:prstGeom>
          <a:blipFill>
            <a:blip r:embed="rId18"/>
            <a:stretch>
              <a:fillRect/>
            </a:stretch>
          </a:blip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142976" y="571480"/>
            <a:ext cx="3357586" cy="4857784"/>
          </a:xfrm>
          <a:prstGeom prst="rect">
            <a:avLst/>
          </a:prstGeom>
          <a:blipFill>
            <a:blip r:embed="rId19"/>
            <a:stretch>
              <a:fillRect/>
            </a:stretch>
          </a:blip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142976" y="571480"/>
            <a:ext cx="3357586" cy="4857784"/>
          </a:xfrm>
          <a:prstGeom prst="rect">
            <a:avLst/>
          </a:prstGeom>
          <a:blipFill>
            <a:blip r:embed="rId20"/>
            <a:stretch>
              <a:fillRect/>
            </a:stretch>
          </a:blip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142976" y="571480"/>
            <a:ext cx="3357586" cy="4857784"/>
          </a:xfrm>
          <a:prstGeom prst="rect">
            <a:avLst/>
          </a:prstGeom>
          <a:blipFill>
            <a:blip r:embed="rId21"/>
            <a:stretch>
              <a:fillRect/>
            </a:stretch>
          </a:blip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142976" y="571480"/>
            <a:ext cx="3357586" cy="4857784"/>
          </a:xfrm>
          <a:prstGeom prst="rect">
            <a:avLst/>
          </a:prstGeom>
          <a:blipFill>
            <a:blip r:embed="rId22"/>
            <a:stretch>
              <a:fillRect/>
            </a:stretch>
          </a:blip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142976" y="571480"/>
            <a:ext cx="3357586" cy="4857784"/>
          </a:xfrm>
          <a:prstGeom prst="rect">
            <a:avLst/>
          </a:prstGeom>
          <a:blipFill>
            <a:blip r:embed="rId23"/>
            <a:stretch>
              <a:fillRect/>
            </a:stretch>
          </a:blip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142976" y="571480"/>
            <a:ext cx="3357586" cy="4857784"/>
          </a:xfrm>
          <a:prstGeom prst="rect">
            <a:avLst/>
          </a:prstGeom>
          <a:blipFill>
            <a:blip r:embed="rId24"/>
            <a:stretch>
              <a:fillRect/>
            </a:stretch>
          </a:blip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142976" y="571480"/>
            <a:ext cx="3357586" cy="4857784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множение 34">
            <a:hlinkClick r:id="" action="ppaction://hlinkshowjump?jump=endshow"/>
          </p:cNvPr>
          <p:cNvSpPr/>
          <p:nvPr/>
        </p:nvSpPr>
        <p:spPr>
          <a:xfrm>
            <a:off x="8143900" y="142852"/>
            <a:ext cx="771524" cy="785818"/>
          </a:xfrm>
          <a:prstGeom prst="mathMultiply">
            <a:avLst/>
          </a:prstGeom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889000"/>
            <a:bevelB w="889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82888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7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7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7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7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7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7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17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7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17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7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00"/>
                            </p:stCondLst>
                            <p:childTnLst>
                              <p:par>
                                <p:cTn id="23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500"/>
                            </p:stCondLst>
                            <p:childTnLst>
                              <p:par>
                                <p:cTn id="252" presetID="17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7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500"/>
                            </p:stCondLst>
                            <p:childTnLst>
                              <p:par>
                                <p:cTn id="26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500"/>
                            </p:stCondLst>
                            <p:childTnLst>
                              <p:par>
                                <p:cTn id="284" presetID="17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7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500"/>
                            </p:stCondLst>
                            <p:childTnLst>
                              <p:par>
                                <p:cTn id="30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0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7" fill="hold">
                      <p:stCondLst>
                        <p:cond delay="0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500"/>
                            </p:stCondLst>
                            <p:childTnLst>
                              <p:par>
                                <p:cTn id="316" presetID="17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7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"/>
                            </p:stCondLst>
                            <p:childTnLst>
                              <p:par>
                                <p:cTn id="33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500"/>
                            </p:stCondLst>
                            <p:childTnLst>
                              <p:par>
                                <p:cTn id="348" presetID="17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5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5" fill="hold">
                      <p:stCondLst>
                        <p:cond delay="0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7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500"/>
                            </p:stCondLst>
                            <p:childTnLst>
                              <p:par>
                                <p:cTn id="36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7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1" fill="hold">
                      <p:stCondLst>
                        <p:cond delay="0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500"/>
                            </p:stCondLst>
                            <p:childTnLst>
                              <p:par>
                                <p:cTn id="380" presetID="17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1" grpId="0" animBg="1"/>
      <p:bldP spid="31" grpId="1" animBg="1"/>
      <p:bldP spid="28" grpId="0" animBg="1"/>
      <p:bldP spid="28" grpId="1" animBg="1"/>
      <p:bldP spid="25" grpId="0" animBg="1"/>
      <p:bldP spid="25" grpId="1" animBg="1"/>
      <p:bldP spid="21" grpId="0" animBg="1"/>
      <p:bldP spid="21" grpId="1" animBg="1"/>
      <p:bldP spid="18" grpId="0" animBg="1"/>
      <p:bldP spid="18" grpId="1" animBg="1"/>
      <p:bldP spid="16" grpId="0" animBg="1"/>
      <p:bldP spid="16" grpId="1" animBg="1"/>
      <p:bldP spid="14" grpId="0" animBg="1"/>
      <p:bldP spid="14" grpId="1" animBg="1"/>
      <p:bldP spid="12" grpId="0" animBg="1"/>
      <p:bldP spid="12" grpId="1" animBg="1"/>
      <p:bldP spid="10" grpId="0" animBg="1"/>
      <p:bldP spid="10" grpId="1" animBg="1"/>
      <p:bldP spid="6" grpId="0" animBg="1"/>
      <p:bldP spid="6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9" grpId="0" animBg="1"/>
      <p:bldP spid="9" grpId="1" animBg="1"/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22" grpId="0" animBg="1"/>
      <p:bldP spid="22" grpId="1" animBg="1"/>
      <p:bldP spid="26" grpId="0" animBg="1"/>
      <p:bldP spid="26" grpId="1" animBg="1"/>
      <p:bldP spid="29" grpId="0" animBg="1"/>
      <p:bldP spid="29" grpId="1" animBg="1"/>
      <p:bldP spid="32" grpId="0" animBg="1"/>
      <p:bldP spid="32" grpId="1" animBg="1"/>
      <p:bldP spid="34" grpId="0" animBg="1"/>
      <p:bldP spid="3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Интернет-ресурсы: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928670"/>
            <a:ext cx="7851152" cy="771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1200" dirty="0">
                <a:solidFill>
                  <a:prstClr val="black"/>
                </a:solidFill>
                <a:hlinkClick r:id="rId2"/>
              </a:rPr>
              <a:t>http://thumbs.dreamstime.com/x/igeles-mit-ernte-22043705.jpg</a:t>
            </a:r>
            <a:r>
              <a:rPr lang="ru-RU" sz="1200" dirty="0">
                <a:solidFill>
                  <a:prstClr val="black"/>
                </a:solidFill>
              </a:rPr>
              <a:t> -ёжик</a:t>
            </a:r>
          </a:p>
          <a:p>
            <a:pPr lvl="0">
              <a:spcBef>
                <a:spcPct val="20000"/>
              </a:spcBef>
            </a:pPr>
            <a:r>
              <a:rPr lang="en-US" sz="1200" dirty="0">
                <a:solidFill>
                  <a:prstClr val="black"/>
                </a:solidFill>
                <a:hlinkClick r:id="rId3"/>
              </a:rPr>
              <a:t>http://stat17.privet.ru/lr/0a10fc5d2f2f3d6dbf64bf1885887f15</a:t>
            </a:r>
            <a:r>
              <a:rPr lang="ru-RU" sz="1200" dirty="0">
                <a:solidFill>
                  <a:prstClr val="black"/>
                </a:solidFill>
              </a:rPr>
              <a:t> -фон</a:t>
            </a:r>
          </a:p>
          <a:p>
            <a:pPr lvl="0">
              <a:spcBef>
                <a:spcPct val="20000"/>
              </a:spcBef>
            </a:pPr>
            <a:r>
              <a:rPr lang="en-US" sz="1200" dirty="0">
                <a:solidFill>
                  <a:prstClr val="black"/>
                </a:solidFill>
                <a:hlinkClick r:id="rId4"/>
              </a:rPr>
              <a:t>http://www.michaelmillerfabrics.com/media/catalog/product/cache/1/image/9df78eab33525d08d6e5fb8d27136e95/c/x/cx5518_cobalt.jpg</a:t>
            </a:r>
            <a:r>
              <a:rPr lang="ru-RU" sz="1200" dirty="0">
                <a:solidFill>
                  <a:prstClr val="black"/>
                </a:solidFill>
              </a:rPr>
              <a:t> -фон</a:t>
            </a:r>
          </a:p>
          <a:p>
            <a:pPr lvl="0">
              <a:spcBef>
                <a:spcPct val="20000"/>
              </a:spcBef>
            </a:pPr>
            <a:r>
              <a:rPr lang="en-US" sz="1200" dirty="0">
                <a:solidFill>
                  <a:prstClr val="black"/>
                </a:solidFill>
                <a:hlinkClick r:id="rId5"/>
              </a:rPr>
              <a:t>http://img-fotki.yandex.ru/get/9504/16969765.18b/0_7d00b_cf7f32bf_M.png</a:t>
            </a:r>
            <a:r>
              <a:rPr lang="ru-RU" sz="1200" dirty="0">
                <a:solidFill>
                  <a:prstClr val="black"/>
                </a:solidFill>
              </a:rPr>
              <a:t> -</a:t>
            </a:r>
            <a:r>
              <a:rPr lang="ru-RU" sz="1200" dirty="0" smtClean="0">
                <a:solidFill>
                  <a:prstClr val="black"/>
                </a:solidFill>
              </a:rPr>
              <a:t>тыква</a:t>
            </a:r>
          </a:p>
          <a:p>
            <a:pPr lvl="0">
              <a:spcBef>
                <a:spcPct val="20000"/>
              </a:spcBef>
            </a:pPr>
            <a:r>
              <a:rPr lang="en-US" sz="1200" dirty="0" smtClean="0">
                <a:solidFill>
                  <a:prstClr val="black"/>
                </a:solidFill>
                <a:hlinkClick r:id="rId6"/>
              </a:rPr>
              <a:t>http://img10.proshkolu.ru/content/media/pic/std/4000000/3965000/3964299-c09b324df4541834.png</a:t>
            </a:r>
            <a:r>
              <a:rPr lang="ru-RU" sz="1200" dirty="0" smtClean="0">
                <a:solidFill>
                  <a:prstClr val="black"/>
                </a:solidFill>
              </a:rPr>
              <a:t> -баклажан</a:t>
            </a:r>
          </a:p>
          <a:p>
            <a:pPr lvl="0">
              <a:spcBef>
                <a:spcPct val="20000"/>
              </a:spcBef>
            </a:pPr>
            <a:r>
              <a:rPr lang="en-US" sz="1200" dirty="0" smtClean="0">
                <a:solidFill>
                  <a:prstClr val="black"/>
                </a:solidFill>
                <a:hlinkClick r:id="rId7"/>
              </a:rPr>
              <a:t>http://www.free-clip-art.com/members/content/gallery/Food_Clip_Art/fruit001-9-2004.gif</a:t>
            </a:r>
            <a:r>
              <a:rPr lang="ru-RU" sz="1200" dirty="0" smtClean="0">
                <a:solidFill>
                  <a:prstClr val="black"/>
                </a:solidFill>
              </a:rPr>
              <a:t> -перец</a:t>
            </a:r>
          </a:p>
          <a:p>
            <a:pPr lvl="0">
              <a:spcBef>
                <a:spcPct val="20000"/>
              </a:spcBef>
            </a:pPr>
            <a:r>
              <a:rPr lang="en-US" sz="1200" dirty="0" smtClean="0">
                <a:solidFill>
                  <a:prstClr val="black"/>
                </a:solidFill>
                <a:hlinkClick r:id="rId8"/>
              </a:rPr>
              <a:t>http://www.coollady.ru/pic/0004/039/005_1.jpg</a:t>
            </a:r>
            <a:r>
              <a:rPr lang="ru-RU" sz="1200" dirty="0" smtClean="0">
                <a:solidFill>
                  <a:prstClr val="black"/>
                </a:solidFill>
              </a:rPr>
              <a:t> -горох</a:t>
            </a:r>
          </a:p>
          <a:p>
            <a:pPr lvl="0">
              <a:spcBef>
                <a:spcPct val="20000"/>
              </a:spcBef>
            </a:pPr>
            <a:r>
              <a:rPr lang="en-US" sz="1200" dirty="0" smtClean="0">
                <a:solidFill>
                  <a:prstClr val="black"/>
                </a:solidFill>
                <a:hlinkClick r:id="rId9"/>
              </a:rPr>
              <a:t>http://img.lrytas.lt/show_foto/?id=436118&amp;s=11&amp;f=4</a:t>
            </a:r>
            <a:r>
              <a:rPr lang="ru-RU" sz="1200" dirty="0" smtClean="0">
                <a:solidFill>
                  <a:prstClr val="black"/>
                </a:solidFill>
              </a:rPr>
              <a:t> –лук</a:t>
            </a:r>
          </a:p>
          <a:p>
            <a:pPr lvl="0">
              <a:spcBef>
                <a:spcPct val="20000"/>
              </a:spcBef>
            </a:pPr>
            <a:r>
              <a:rPr lang="en-US" sz="1200" dirty="0" smtClean="0">
                <a:solidFill>
                  <a:prstClr val="black"/>
                </a:solidFill>
                <a:hlinkClick r:id="rId10"/>
              </a:rPr>
              <a:t>http://francheska45.f.r.pic.centerblog.net/f39dae6c.png</a:t>
            </a:r>
            <a:r>
              <a:rPr lang="ru-RU" sz="1200" dirty="0" smtClean="0">
                <a:solidFill>
                  <a:prstClr val="black"/>
                </a:solidFill>
              </a:rPr>
              <a:t> -помидор</a:t>
            </a:r>
          </a:p>
          <a:p>
            <a:pPr lvl="0">
              <a:spcBef>
                <a:spcPct val="20000"/>
              </a:spcBef>
            </a:pPr>
            <a:r>
              <a:rPr lang="en-US" sz="1200" dirty="0" smtClean="0">
                <a:solidFill>
                  <a:prstClr val="black"/>
                </a:solidFill>
                <a:hlinkClick r:id="rId11"/>
              </a:rPr>
              <a:t>http://www.razvitierebenka.net/zagadki/kar/morkov.gif</a:t>
            </a:r>
            <a:r>
              <a:rPr lang="ru-RU" sz="1200" dirty="0" smtClean="0">
                <a:solidFill>
                  <a:prstClr val="black"/>
                </a:solidFill>
              </a:rPr>
              <a:t> -морковка</a:t>
            </a:r>
          </a:p>
          <a:p>
            <a:pPr lvl="0">
              <a:spcBef>
                <a:spcPct val="20000"/>
              </a:spcBef>
            </a:pPr>
            <a:r>
              <a:rPr lang="en-US" sz="1200" dirty="0" smtClean="0">
                <a:solidFill>
                  <a:prstClr val="black"/>
                </a:solidFill>
                <a:hlinkClick r:id="rId12"/>
              </a:rPr>
              <a:t>http://img1.liveinternet.ru/images/attach/c/8/102/18/102018871_5177462_69727928_07_1_.png</a:t>
            </a:r>
            <a:r>
              <a:rPr lang="ru-RU" sz="1200" dirty="0" smtClean="0">
                <a:solidFill>
                  <a:prstClr val="black"/>
                </a:solidFill>
              </a:rPr>
              <a:t> -чеснок</a:t>
            </a:r>
          </a:p>
          <a:p>
            <a:pPr lvl="0">
              <a:spcBef>
                <a:spcPct val="20000"/>
              </a:spcBef>
            </a:pPr>
            <a:r>
              <a:rPr lang="en-US" sz="1200" dirty="0" smtClean="0">
                <a:solidFill>
                  <a:prstClr val="black"/>
                </a:solidFill>
                <a:hlinkClick r:id="rId13"/>
              </a:rPr>
              <a:t>http://images.ua.prom.st/44230987_w640_h640_salat.png</a:t>
            </a:r>
            <a:r>
              <a:rPr lang="ru-RU" sz="1200" dirty="0" smtClean="0">
                <a:solidFill>
                  <a:prstClr val="black"/>
                </a:solidFill>
              </a:rPr>
              <a:t> - капуста</a:t>
            </a:r>
          </a:p>
          <a:p>
            <a:pPr lvl="0">
              <a:spcBef>
                <a:spcPct val="20000"/>
              </a:spcBef>
            </a:pPr>
            <a:r>
              <a:rPr lang="en-US" sz="1200" dirty="0" smtClean="0">
                <a:solidFill>
                  <a:prstClr val="black"/>
                </a:solidFill>
                <a:hlinkClick r:id="rId14"/>
              </a:rPr>
              <a:t>http://borisova.3dn.ru/gramoty01/av-49955_kopija.png</a:t>
            </a:r>
            <a:r>
              <a:rPr lang="ru-RU" sz="1200" dirty="0" smtClean="0">
                <a:solidFill>
                  <a:prstClr val="black"/>
                </a:solidFill>
              </a:rPr>
              <a:t> -свекла</a:t>
            </a:r>
          </a:p>
          <a:p>
            <a:pPr lvl="0">
              <a:spcBef>
                <a:spcPct val="20000"/>
              </a:spcBef>
            </a:pPr>
            <a:r>
              <a:rPr lang="en-US" sz="1200" dirty="0" smtClean="0">
                <a:solidFill>
                  <a:prstClr val="black"/>
                </a:solidFill>
                <a:hlinkClick r:id="rId15"/>
              </a:rPr>
              <a:t>http://www.coollady.ru/pic/0004/039/010_1.jpg</a:t>
            </a:r>
            <a:r>
              <a:rPr lang="ru-RU" sz="1200" dirty="0" smtClean="0">
                <a:solidFill>
                  <a:prstClr val="black"/>
                </a:solidFill>
              </a:rPr>
              <a:t> -картофель</a:t>
            </a:r>
          </a:p>
          <a:p>
            <a:pPr lvl="0">
              <a:spcBef>
                <a:spcPct val="20000"/>
              </a:spcBef>
            </a:pPr>
            <a:r>
              <a:rPr lang="en-US" sz="1200" dirty="0" smtClean="0">
                <a:solidFill>
                  <a:prstClr val="black"/>
                </a:solidFill>
                <a:hlinkClick r:id="rId16"/>
              </a:rPr>
              <a:t>http://www.vgcc.org/images/radish.png</a:t>
            </a:r>
            <a:r>
              <a:rPr lang="ru-RU" sz="1200" dirty="0" smtClean="0">
                <a:solidFill>
                  <a:prstClr val="black"/>
                </a:solidFill>
              </a:rPr>
              <a:t> -редиска</a:t>
            </a:r>
          </a:p>
          <a:p>
            <a:pPr lvl="0">
              <a:spcBef>
                <a:spcPct val="20000"/>
              </a:spcBef>
            </a:pPr>
            <a:r>
              <a:rPr lang="en-US" sz="1200" dirty="0" smtClean="0">
                <a:solidFill>
                  <a:prstClr val="black"/>
                </a:solidFill>
                <a:hlinkClick r:id="rId17"/>
              </a:rPr>
              <a:t>http://p6.storage.canalblog.com/65/89/937437/82207620_p.png</a:t>
            </a:r>
            <a:r>
              <a:rPr lang="ru-RU" sz="1200" dirty="0" smtClean="0">
                <a:solidFill>
                  <a:prstClr val="black"/>
                </a:solidFill>
              </a:rPr>
              <a:t> -перец</a:t>
            </a:r>
          </a:p>
          <a:p>
            <a:pPr lvl="0">
              <a:spcBef>
                <a:spcPct val="20000"/>
              </a:spcBef>
            </a:pPr>
            <a:r>
              <a:rPr lang="en-US" sz="1200" dirty="0" smtClean="0">
                <a:solidFill>
                  <a:prstClr val="black"/>
                </a:solidFill>
                <a:hlinkClick r:id="rId18"/>
              </a:rPr>
              <a:t>http://seltorg.com/sites/seltorg.com/files/219_0.jpg</a:t>
            </a:r>
            <a:r>
              <a:rPr lang="ru-RU" sz="1200" dirty="0" smtClean="0">
                <a:solidFill>
                  <a:prstClr val="black"/>
                </a:solidFill>
              </a:rPr>
              <a:t> -огурец</a:t>
            </a:r>
          </a:p>
          <a:p>
            <a:pPr lvl="0">
              <a:spcBef>
                <a:spcPct val="20000"/>
              </a:spcBef>
            </a:pPr>
            <a:r>
              <a:rPr lang="en-US" sz="1200" dirty="0" smtClean="0">
                <a:solidFill>
                  <a:prstClr val="black"/>
                </a:solidFill>
                <a:hlinkClick r:id="rId19"/>
              </a:rPr>
              <a:t>http://lovion.moy.su/news/stikhi_pro_baklazhan_stikhi_pro_ovoshhi/2014-08-08-33</a:t>
            </a:r>
            <a:r>
              <a:rPr lang="ru-RU" sz="1200" dirty="0" smtClean="0">
                <a:solidFill>
                  <a:prstClr val="black"/>
                </a:solidFill>
              </a:rPr>
              <a:t> -стихи</a:t>
            </a:r>
          </a:p>
          <a:p>
            <a:pPr lvl="0">
              <a:spcBef>
                <a:spcPct val="20000"/>
              </a:spcBef>
            </a:pPr>
            <a:r>
              <a:rPr lang="en-US" sz="1200" dirty="0" smtClean="0">
                <a:solidFill>
                  <a:prstClr val="black"/>
                </a:solidFill>
                <a:hlinkClick r:id="rId20"/>
              </a:rPr>
              <a:t>http://tanyakiseleva.ru/stixi-dlya-detej-pro-ovoshhi/</a:t>
            </a:r>
            <a:r>
              <a:rPr lang="ru-RU" sz="1200" dirty="0" smtClean="0">
                <a:solidFill>
                  <a:prstClr val="black"/>
                </a:solidFill>
              </a:rPr>
              <a:t> -стихи</a:t>
            </a:r>
          </a:p>
          <a:p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21"/>
              </a:rPr>
              <a:t>http://didaktor.ru/shablony-dlya-vypolneniya-priyoma-listanie/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приём листания С.Н. Лебедева</a:t>
            </a:r>
          </a:p>
          <a:p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hlinkClick r:id="rId22"/>
              </a:rPr>
              <a:t>http://goldina-myclas.ucoz.ru/logotip/risunok5.jpg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    логотип МК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hlinkClick r:id="rId23"/>
              </a:rPr>
              <a:t>http://goldina-myclas.ucoz.ru/avatar/shapka.png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логотип сайта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>
              <a:spcBef>
                <a:spcPct val="20000"/>
              </a:spcBef>
            </a:pPr>
            <a:endParaRPr lang="ru-RU" sz="1200" dirty="0" smtClean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endParaRPr lang="ru-RU" sz="1400" dirty="0" smtClean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endParaRPr lang="ru-RU" sz="1400" dirty="0" smtClean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endParaRPr lang="ru-RU" sz="1400" dirty="0" smtClean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endParaRPr lang="ru-RU" sz="1400" dirty="0" smtClean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endParaRPr lang="ru-RU" sz="1400" dirty="0" smtClean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endParaRPr lang="ru-RU" sz="1400" dirty="0" smtClean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endParaRPr lang="ru-RU" sz="1400" dirty="0" smtClean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endParaRPr lang="ru-RU" sz="1400" dirty="0" smtClean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Управляющая кнопка: возврат 3">
            <a:hlinkClick r:id="rId24" action="ppaction://hlinksldjump" highlightClick="1"/>
          </p:cNvPr>
          <p:cNvSpPr/>
          <p:nvPr/>
        </p:nvSpPr>
        <p:spPr>
          <a:xfrm>
            <a:off x="6643702" y="6000768"/>
            <a:ext cx="470912" cy="542350"/>
          </a:xfrm>
          <a:prstGeom prst="actionButtonReturn">
            <a:avLst/>
          </a:prstGeom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889000"/>
            <a:bevelB w="889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675663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136</Words>
  <Application>Microsoft Office PowerPoint</Application>
  <PresentationFormat>Экран (4:3)</PresentationFormat>
  <Paragraphs>34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Интернет-ресурсы: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20</cp:revision>
  <dcterms:created xsi:type="dcterms:W3CDTF">2014-10-13T09:42:08Z</dcterms:created>
  <dcterms:modified xsi:type="dcterms:W3CDTF">2015-04-19T11:21:14Z</dcterms:modified>
</cp:coreProperties>
</file>